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consolata"/>
      <p:regular r:id="rId14"/>
    </p:embeddedFont>
    <p:embeddedFont>
      <p:font typeface="Inconsolata"/>
      <p:regular r:id="rId15"/>
    </p:embeddedFont>
    <p:embeddedFont>
      <p:font typeface="Fira Sans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24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U-DOC: AI-Powered Clinical Document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60169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Leveraging Multi-modal AI for Automated Prescription Analysis and Decision Support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49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Presenter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302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Bineet Bairagi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9727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ID: 231003003073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649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Institution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52302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Techno India University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79727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AI-ML Enthusiast | Healthcare Innovation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8111"/>
            <a:ext cx="7654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Clinical Data Challenge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0518"/>
            <a:ext cx="4196358" cy="3010972"/>
          </a:xfrm>
          <a:prstGeom prst="roundRect">
            <a:avLst>
              <a:gd name="adj" fmla="val 1130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3417332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3604379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43245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High-Risk Data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020604" y="488596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Illegible handwriting and scanned documents cause transcription errors.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190518"/>
            <a:ext cx="4196358" cy="3010972"/>
          </a:xfrm>
          <a:prstGeom prst="roundRect">
            <a:avLst>
              <a:gd name="adj" fmla="val 1130"/>
            </a:avLst>
          </a:prstGeom>
          <a:solidFill>
            <a:srgbClr val="433550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76" y="3417332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604379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4324588"/>
            <a:ext cx="357175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Administrative Burden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5443776" y="488596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data entry diverts clinicians from patient care.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190518"/>
            <a:ext cx="4196358" cy="3010972"/>
          </a:xfrm>
          <a:prstGeom prst="roundRect">
            <a:avLst>
              <a:gd name="adj" fmla="val 1130"/>
            </a:avLst>
          </a:prstGeom>
          <a:solidFill>
            <a:srgbClr val="433550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3417332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3604379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43245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Locked Information</a:t>
            </a:r>
            <a:endParaRPr lang="en-US" sz="2650" dirty="0"/>
          </a:p>
        </p:txBody>
      </p:sp>
      <p:sp>
        <p:nvSpPr>
          <p:cNvPr id="17" name="Text 9"/>
          <p:cNvSpPr/>
          <p:nvPr/>
        </p:nvSpPr>
        <p:spPr>
          <a:xfrm>
            <a:off x="9866948" y="488596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Unstructured data remains unsearchable and isolated from EHRs.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620"/>
            <a:ext cx="581108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Impact &amp; Future Vision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735" y="1559004"/>
            <a:ext cx="7664529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U-DOC bridges unstructured physical documents and structured digital data, reducing medication errors and automating administrative tasks to enhance patient safety and clinician efficiency.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898208" y="2811185"/>
            <a:ext cx="22860" cy="4836795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875348" y="3408640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71" y="3340834"/>
            <a:ext cx="158472" cy="158472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1532334" y="2811185"/>
            <a:ext cx="6871930" cy="1217771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</p:sp>
      <p:sp>
        <p:nvSpPr>
          <p:cNvPr id="9" name="Text 5"/>
          <p:cNvSpPr/>
          <p:nvPr/>
        </p:nvSpPr>
        <p:spPr>
          <a:xfrm>
            <a:off x="1743670" y="302252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Current State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743670" y="3479483"/>
            <a:ext cx="64492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Streamlit app with Gemini-powered extraction and chat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875348" y="5049083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71" y="4981277"/>
            <a:ext cx="158472" cy="158472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1532334" y="4451628"/>
            <a:ext cx="6871930" cy="1217771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</p:sp>
      <p:sp>
        <p:nvSpPr>
          <p:cNvPr id="14" name="Text 9"/>
          <p:cNvSpPr/>
          <p:nvPr/>
        </p:nvSpPr>
        <p:spPr>
          <a:xfrm>
            <a:off x="1743670" y="466296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Near Term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1743670" y="5119926"/>
            <a:ext cx="64492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 EHR integration via FHIR APIs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875348" y="6858595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1" y="6790789"/>
            <a:ext cx="158472" cy="158472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1532334" y="6092071"/>
            <a:ext cx="6871930" cy="1555909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9" name="Text 13"/>
          <p:cNvSpPr/>
          <p:nvPr/>
        </p:nvSpPr>
        <p:spPr>
          <a:xfrm>
            <a:off x="1743670" y="630340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1743670" y="6760369"/>
            <a:ext cx="64492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Production-grade RAG with vector database and clinical validation trials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1278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Retrieval-Augmented Chat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5021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U-DOC solution includes an interactive chat interface, allowing clinicians to query the extracted information for decision support. This demonstrates how U-DOC can provide instant, accurate responses based on parsed clinical documents.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371213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"What is the dosage for Amoxicillin?"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33951" y="4330184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U-DOC: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"250mg, three times daily."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3951" y="494823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"Any clinical flags?"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33951" y="556629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U-DOC: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"Yes—Allergy: Penicillin noted."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3456980"/>
            <a:ext cx="30480" cy="2727365"/>
          </a:xfrm>
          <a:prstGeom prst="rect">
            <a:avLst/>
          </a:prstGeom>
          <a:solidFill>
            <a:srgbClr val="F94CAF"/>
          </a:solidFill>
          <a:ln/>
        </p:spPr>
      </p:sp>
      <p:sp>
        <p:nvSpPr>
          <p:cNvPr id="10" name="Text 7"/>
          <p:cNvSpPr/>
          <p:nvPr/>
        </p:nvSpPr>
        <p:spPr>
          <a:xfrm>
            <a:off x="793790" y="643949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capability enhances clinician efficiency by providing immediate access to critical patient information, reducing the time spent searching through records, and minimizing potential medication errors.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6494740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Structured Information Extraction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314896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Before: Handwritten Prescription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Handwritten prescription with unclear notation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21" y="2150864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275534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After: Clean Structured Data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structured data—Medicine: Amoxicillin, Dosage: 250mg, Frequency: Three times daily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68" y="2150864"/>
            <a:ext cx="6572131" cy="65721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3896"/>
            <a:ext cx="72562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Technologies &amp;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727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08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Frontend: Streamlit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1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Core: Google Gemini LVLM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93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Image Processing: PIL &amp; PyMuPDF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27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Process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08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Multi-modal prompting to Gemini API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51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JSON schema enforcement for reliability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93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 structured output guarantee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U-DOC Solution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Streamlit web application using Google Gemini's Large Vision-Language Model to act as a clinical co-pilot: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any document,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extract structured data, and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through intelligent chat for decision support.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4536638" cy="340162"/>
          </a:xfrm>
          <a:prstGeom prst="roundRect">
            <a:avLst>
              <a:gd name="adj" fmla="val 480114"/>
            </a:avLst>
          </a:prstGeom>
          <a:solidFill>
            <a:srgbClr val="43355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80084" y="1286947"/>
            <a:ext cx="170021" cy="1700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0183" y="1655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Ingestion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10183" y="190059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Upload image, PDF, or handwritten note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5046821" y="1201936"/>
            <a:ext cx="4536638" cy="340162"/>
          </a:xfrm>
          <a:prstGeom prst="roundRect">
            <a:avLst>
              <a:gd name="adj" fmla="val 480114"/>
            </a:avLst>
          </a:prstGeom>
          <a:solidFill>
            <a:srgbClr val="43355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0070" y="1286947"/>
            <a:ext cx="170021" cy="1700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60169" y="1655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Multi-modal AI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160169" y="190059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Gemini processes and understands content</a:t>
            </a: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9696807" y="1201936"/>
            <a:ext cx="4536638" cy="340162"/>
          </a:xfrm>
          <a:prstGeom prst="roundRect">
            <a:avLst>
              <a:gd name="adj" fmla="val 480114"/>
            </a:avLst>
          </a:prstGeom>
          <a:solidFill>
            <a:srgbClr val="43355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80056" y="1286947"/>
            <a:ext cx="170021" cy="17002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10155" y="1655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Structured Output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9810155" y="190059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JSON data + chat interface</a:t>
            </a:r>
            <a:endParaRPr lang="en-US" sz="8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2322909"/>
            <a:ext cx="8619411" cy="58974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2025-11-11T16:53:45Z</dcterms:created>
  <dcterms:modified xsi:type="dcterms:W3CDTF">2025-11-11T16:53:45Z</dcterms:modified>
</cp:coreProperties>
</file>